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sldIdLst>
    <p:sldId id="401" r:id="rId2"/>
    <p:sldId id="258" r:id="rId3"/>
    <p:sldId id="336" r:id="rId4"/>
    <p:sldId id="257" r:id="rId5"/>
    <p:sldId id="262" r:id="rId6"/>
    <p:sldId id="338" r:id="rId7"/>
    <p:sldId id="260" r:id="rId8"/>
    <p:sldId id="323" r:id="rId9"/>
    <p:sldId id="337" r:id="rId10"/>
    <p:sldId id="331" r:id="rId11"/>
    <p:sldId id="332" r:id="rId12"/>
    <p:sldId id="333" r:id="rId13"/>
    <p:sldId id="334" r:id="rId14"/>
    <p:sldId id="339" r:id="rId15"/>
    <p:sldId id="340" r:id="rId16"/>
    <p:sldId id="363" r:id="rId17"/>
    <p:sldId id="344" r:id="rId18"/>
    <p:sldId id="345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31" autoAdjust="0"/>
    <p:restoredTop sz="94660"/>
  </p:normalViewPr>
  <p:slideViewPr>
    <p:cSldViewPr>
      <p:cViewPr>
        <p:scale>
          <a:sx n="81" d="100"/>
          <a:sy n="81" d="100"/>
        </p:scale>
        <p:origin x="-654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4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54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4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A89D062-5D29-433D-BA02-D1C7AA9F56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095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ar-IQ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ar-IQ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ar-IQ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ar-IQ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ar-IQ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ar-IQ"/>
              </a:p>
            </p:txBody>
          </p:sp>
        </p:grpSp>
      </p:grpSp>
      <p:sp>
        <p:nvSpPr>
          <p:cNvPr id="717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5652D-D767-4459-BDAD-5A394DD4C7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869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DD69E-066C-47A5-B4ED-44403A701C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788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AFEF8-22AE-4D40-BB94-A46FCAEB0F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245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ar-IQ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CB838-EB34-4E39-B8EC-5920EE0D9A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297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346CB-7BC5-4538-A73A-9FCC991F25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012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96156-61D3-4B80-B1A0-8759CBB368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282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91760-5187-44CB-A54C-B7B297A56F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9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7BC0A-9037-44ED-A520-C990F12469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16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D35DD-A9A6-4B12-98E6-A7FCB492A5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987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69254-A72B-40EF-B75E-6AFFD5746B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652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61BA1-68CB-498E-91D0-E100B4BBA3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722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IQ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413C1-651D-4113-831C-307FA6B38E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955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ar-IQ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ar-IQ" sz="2400">
                  <a:latin typeface="Times New Roman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ar-IQ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54A5EAC-33E7-42DD-8A49-1B9B85DF93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Primary_nutritional_group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1050" y="908050"/>
            <a:ext cx="6629400" cy="2209800"/>
          </a:xfrm>
        </p:spPr>
        <p:txBody>
          <a:bodyPr/>
          <a:lstStyle/>
          <a:p>
            <a:pPr eaLnBrk="1" hangingPunct="1"/>
            <a:r>
              <a:rPr lang="en-GB" sz="3600" b="1" smtClean="0">
                <a:solidFill>
                  <a:schemeClr val="hlink"/>
                </a:solidFill>
                <a:latin typeface="Comic Sans MS" pitchFamily="66" charset="0"/>
              </a:rPr>
              <a:t>Microbial physiology. Microbial metabolism</a:t>
            </a:r>
            <a:r>
              <a:rPr lang="en-GB" sz="3600" b="1" smtClean="0">
                <a:solidFill>
                  <a:schemeClr val="folHlink"/>
                </a:solidFill>
                <a:latin typeface="Comic Sans MS" pitchFamily="66" charset="0"/>
              </a:rPr>
              <a:t>. Enzymes. Nutrition. Bioenergetics. Bacterial growth and multiplication</a:t>
            </a:r>
            <a:r>
              <a:rPr lang="en-GB" sz="3600" b="1" smtClean="0">
                <a:solidFill>
                  <a:schemeClr val="hlink"/>
                </a:solidFill>
                <a:latin typeface="Comic Sans MS" pitchFamily="66" charset="0"/>
              </a:rPr>
              <a:t>.</a:t>
            </a:r>
            <a:endParaRPr lang="ru-RU" sz="3600" b="1" smtClean="0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>
              <a:defRPr/>
            </a:pPr>
            <a:endParaRPr lang="en-US" sz="2400" dirty="0" smtClean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en-US" sz="3600" b="1" i="1" dirty="0" err="1" smtClean="0">
                <a:solidFill>
                  <a:schemeClr val="accent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Dr.Ghaidaa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i="1" dirty="0" err="1" smtClean="0">
                <a:solidFill>
                  <a:schemeClr val="accent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Jassem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Al-</a:t>
            </a:r>
            <a:r>
              <a:rPr lang="en-US" sz="3600" b="1" i="1" dirty="0" err="1">
                <a:solidFill>
                  <a:schemeClr val="accent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G</a:t>
            </a:r>
            <a:r>
              <a:rPr lang="en-US" sz="3600" b="1" i="1" dirty="0" err="1" smtClean="0">
                <a:solidFill>
                  <a:schemeClr val="accent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hizzawi</a:t>
            </a:r>
            <a:endParaRPr lang="en-US" sz="3600" b="1" i="1" dirty="0" smtClean="0">
              <a:solidFill>
                <a:schemeClr val="accent2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800" b="1" smtClean="0">
                <a:solidFill>
                  <a:schemeClr val="hlink"/>
                </a:solidFill>
                <a:latin typeface="Comic Sans MS" pitchFamily="66" charset="0"/>
              </a:rPr>
              <a:t>1. ENERGY SOURCE</a:t>
            </a:r>
            <a:r>
              <a:rPr lang="ru-RU" sz="3800" smtClean="0">
                <a:solidFill>
                  <a:schemeClr val="hlink"/>
                </a:solidFill>
                <a:latin typeface="Comic Sans MS" pitchFamily="66" charset="0"/>
              </a:rPr>
              <a:t/>
            </a:r>
            <a:br>
              <a:rPr lang="ru-RU" sz="3800" smtClean="0">
                <a:solidFill>
                  <a:schemeClr val="hlink"/>
                </a:solidFill>
                <a:latin typeface="Comic Sans MS" pitchFamily="66" charset="0"/>
              </a:rPr>
            </a:br>
            <a:endParaRPr lang="ru-RU" sz="3800" smtClean="0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ru-RU" smtClean="0"/>
              <a:t> </a:t>
            </a:r>
            <a:r>
              <a:rPr lang="ru-RU" b="1" smtClean="0">
                <a:latin typeface="Comic Sans MS" pitchFamily="66" charset="0"/>
              </a:rPr>
              <a:t>a. Phototrophs</a:t>
            </a:r>
            <a:r>
              <a:rPr lang="en-US" smtClean="0">
                <a:latin typeface="Comic Sans MS" pitchFamily="66" charset="0"/>
              </a:rPr>
              <a:t> </a:t>
            </a:r>
            <a:r>
              <a:rPr lang="ru-RU" smtClean="0">
                <a:latin typeface="Comic Sans MS" pitchFamily="66" charset="0"/>
              </a:rPr>
              <a:t>—can use light energy</a:t>
            </a:r>
            <a:endParaRPr lang="en-US" smtClean="0">
              <a:latin typeface="Comic Sans MS" pitchFamily="66" charset="0"/>
            </a:endParaRPr>
          </a:p>
          <a:p>
            <a:pPr eaLnBrk="1" hangingPunct="1"/>
            <a:r>
              <a:rPr lang="ru-RU" b="1" smtClean="0">
                <a:latin typeface="Comic Sans MS" pitchFamily="66" charset="0"/>
              </a:rPr>
              <a:t> b. Chemotrophs</a:t>
            </a:r>
            <a:r>
              <a:rPr lang="en-US" smtClean="0">
                <a:latin typeface="Comic Sans MS" pitchFamily="66" charset="0"/>
              </a:rPr>
              <a:t> </a:t>
            </a:r>
            <a:r>
              <a:rPr lang="ru-RU" smtClean="0">
                <a:latin typeface="Comic Sans MS" pitchFamily="66" charset="0"/>
              </a:rPr>
              <a:t>—must obtain energy from oxidation-reduction of </a:t>
            </a:r>
            <a:r>
              <a:rPr lang="en-US" smtClean="0">
                <a:latin typeface="Comic Sans MS" pitchFamily="66" charset="0"/>
              </a:rPr>
              <a:t>external </a:t>
            </a:r>
            <a:r>
              <a:rPr lang="ru-RU" smtClean="0">
                <a:latin typeface="Comic Sans MS" pitchFamily="66" charset="0"/>
              </a:rPr>
              <a:t>chemical compounds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800" b="1" smtClean="0">
                <a:solidFill>
                  <a:schemeClr val="hlink"/>
                </a:solidFill>
                <a:latin typeface="Comic Sans MS" pitchFamily="66" charset="0"/>
              </a:rPr>
              <a:t>2. CARBON SOURCE</a:t>
            </a:r>
            <a:endParaRPr lang="ru-RU" sz="3800" smtClean="0">
              <a:latin typeface="Comic Sans MS" pitchFamily="66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89138"/>
            <a:ext cx="77724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latin typeface="Comic Sans MS" pitchFamily="66" charset="0"/>
              </a:rPr>
              <a:t>a. Autotrophs</a:t>
            </a:r>
            <a:r>
              <a:rPr lang="en-US" smtClean="0">
                <a:latin typeface="Comic Sans MS" pitchFamily="66" charset="0"/>
              </a:rPr>
              <a:t> </a:t>
            </a:r>
            <a:r>
              <a:rPr lang="ru-RU" smtClean="0">
                <a:latin typeface="Comic Sans MS" pitchFamily="66" charset="0"/>
              </a:rPr>
              <a:t>—can draw carbon from carbon dioxide</a:t>
            </a:r>
            <a:endParaRPr lang="en-US" smtClean="0">
              <a:latin typeface="Comic Sans MS" pitchFamily="66" charset="0"/>
            </a:endParaRPr>
          </a:p>
          <a:p>
            <a:pPr eaLnBrk="1" hangingPunct="1"/>
            <a:endParaRPr lang="ru-RU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latin typeface="Comic Sans MS" pitchFamily="66" charset="0"/>
              </a:rPr>
              <a:t>b. Heterotrophs</a:t>
            </a:r>
            <a:r>
              <a:rPr lang="en-US" smtClean="0">
                <a:latin typeface="Comic Sans MS" pitchFamily="66" charset="0"/>
              </a:rPr>
              <a:t> </a:t>
            </a:r>
            <a:r>
              <a:rPr lang="ru-RU" smtClean="0">
                <a:latin typeface="Comic Sans MS" pitchFamily="66" charset="0"/>
              </a:rPr>
              <a:t>—carbon from organic compounds</a:t>
            </a:r>
            <a:endParaRPr lang="en-US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c. </a:t>
            </a:r>
            <a:r>
              <a:rPr lang="en-US" sz="2400" b="1" smtClean="0">
                <a:latin typeface="Comic Sans MS" pitchFamily="66" charset="0"/>
              </a:rPr>
              <a:t>Mixotrophic</a:t>
            </a:r>
            <a:r>
              <a:rPr lang="ru-RU" sz="2400" smtClean="0">
                <a:latin typeface="Comic Sans MS" pitchFamily="66" charset="0"/>
              </a:rPr>
              <a:t> – carbon is obtained from both organic compounds and by fixing carbon dioxide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800" b="1" smtClean="0">
                <a:solidFill>
                  <a:schemeClr val="hlink"/>
                </a:solidFill>
                <a:latin typeface="Comic Sans MS" pitchFamily="66" charset="0"/>
              </a:rPr>
              <a:t>These requirements can be combined: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>
                <a:latin typeface="Comic Sans MS" pitchFamily="66" charset="0"/>
              </a:rPr>
              <a:t>1. </a:t>
            </a:r>
            <a:r>
              <a:rPr lang="ru-RU" b="1" smtClean="0">
                <a:latin typeface="Comic Sans MS" pitchFamily="66" charset="0"/>
              </a:rPr>
              <a:t>Photoautotrophs</a:t>
            </a:r>
            <a:r>
              <a:rPr lang="en-US" smtClean="0">
                <a:latin typeface="Comic Sans MS" pitchFamily="66" charset="0"/>
              </a:rPr>
              <a:t> - </a:t>
            </a:r>
            <a:r>
              <a:rPr lang="ru-RU" smtClean="0">
                <a:latin typeface="Comic Sans MS" pitchFamily="66" charset="0"/>
              </a:rPr>
              <a:t>light energy, carbon from </a:t>
            </a:r>
            <a:endParaRPr lang="en-US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latin typeface="Comic Sans MS" pitchFamily="66" charset="0"/>
              </a:rPr>
              <a:t>2. </a:t>
            </a:r>
            <a:r>
              <a:rPr lang="ru-RU" b="1" smtClean="0">
                <a:latin typeface="Comic Sans MS" pitchFamily="66" charset="0"/>
              </a:rPr>
              <a:t>Photoheterotrophs</a:t>
            </a:r>
            <a:r>
              <a:rPr lang="en-US" smtClean="0">
                <a:latin typeface="Comic Sans MS" pitchFamily="66" charset="0"/>
              </a:rPr>
              <a:t> </a:t>
            </a:r>
            <a:r>
              <a:rPr lang="ru-RU" smtClean="0">
                <a:latin typeface="Comic Sans MS" pitchFamily="66" charset="0"/>
              </a:rPr>
              <a:t>—light energy, carbon from organic compounds</a:t>
            </a:r>
            <a:endParaRPr lang="en-US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latin typeface="Comic Sans MS" pitchFamily="66" charset="0"/>
              </a:rPr>
              <a:t>3. </a:t>
            </a:r>
            <a:r>
              <a:rPr lang="ru-RU" b="1" smtClean="0">
                <a:latin typeface="Comic Sans MS" pitchFamily="66" charset="0"/>
              </a:rPr>
              <a:t>Chemoautotrophs</a:t>
            </a:r>
            <a:r>
              <a:rPr lang="en-US" smtClean="0">
                <a:latin typeface="Comic Sans MS" pitchFamily="66" charset="0"/>
              </a:rPr>
              <a:t> </a:t>
            </a:r>
            <a:r>
              <a:rPr lang="ru-RU" smtClean="0">
                <a:latin typeface="Comic Sans MS" pitchFamily="66" charset="0"/>
              </a:rPr>
              <a:t>—energy from chemical compounds, carbon from CO2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latin typeface="Comic Sans MS" pitchFamily="66" charset="0"/>
              </a:rPr>
              <a:t>4. </a:t>
            </a:r>
            <a:r>
              <a:rPr lang="ru-RU" b="1" smtClean="0">
                <a:latin typeface="Comic Sans MS" pitchFamily="66" charset="0"/>
              </a:rPr>
              <a:t>Chemoheterotrophs</a:t>
            </a:r>
            <a:r>
              <a:rPr lang="en-US" b="1" smtClean="0">
                <a:latin typeface="Comic Sans MS" pitchFamily="66" charset="0"/>
              </a:rPr>
              <a:t> </a:t>
            </a:r>
            <a:r>
              <a:rPr lang="ru-RU" smtClean="0">
                <a:latin typeface="Comic Sans MS" pitchFamily="66" charset="0"/>
              </a:rPr>
              <a:t>—energy from chemical compounds, carbon from organic compounds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800" b="1" smtClean="0">
                <a:solidFill>
                  <a:schemeClr val="hlink"/>
                </a:solidFill>
                <a:latin typeface="Comic Sans MS" pitchFamily="66" charset="0"/>
              </a:rPr>
              <a:t>CHEMOHETEROTROPHS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400" smtClean="0">
                <a:latin typeface="Comic Sans MS" pitchFamily="66" charset="0"/>
              </a:rPr>
              <a:t>Energy and carbon both come from organic compounds, and the same compound can provide both. Specifically, their energy source is electrons from hydrogen atoms in organic compounds. </a:t>
            </a:r>
            <a:endParaRPr lang="en-US" sz="2400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400" smtClean="0">
              <a:latin typeface="Comic Sans MS" pitchFamily="66" charset="0"/>
            </a:endParaRPr>
          </a:p>
          <a:p>
            <a:pPr lvl="1" eaLnBrk="1" hangingPunct="1"/>
            <a:r>
              <a:rPr lang="ru-RU" sz="2200" smtClean="0">
                <a:latin typeface="Comic Sans MS" pitchFamily="66" charset="0"/>
              </a:rPr>
              <a:t>     </a:t>
            </a:r>
            <a:r>
              <a:rPr lang="ru-RU" sz="2200" b="1" smtClean="0">
                <a:latin typeface="Comic Sans MS" pitchFamily="66" charset="0"/>
              </a:rPr>
              <a:t>Saprophytes</a:t>
            </a:r>
            <a:r>
              <a:rPr lang="ru-RU" sz="2200" smtClean="0">
                <a:latin typeface="Comic Sans MS" pitchFamily="66" charset="0"/>
              </a:rPr>
              <a:t>—live on dead organic matter</a:t>
            </a:r>
          </a:p>
          <a:p>
            <a:pPr lvl="1" eaLnBrk="1" hangingPunct="1"/>
            <a:r>
              <a:rPr lang="ru-RU" sz="2200" smtClean="0">
                <a:latin typeface="Comic Sans MS" pitchFamily="66" charset="0"/>
              </a:rPr>
              <a:t>     </a:t>
            </a:r>
            <a:r>
              <a:rPr lang="ru-RU" sz="2200" b="1" smtClean="0">
                <a:latin typeface="Comic Sans MS" pitchFamily="66" charset="0"/>
              </a:rPr>
              <a:t>Parasites</a:t>
            </a:r>
            <a:r>
              <a:rPr lang="ru-RU" sz="2200" smtClean="0">
                <a:latin typeface="Comic Sans MS" pitchFamily="66" charset="0"/>
              </a:rPr>
              <a:t>—nutrients from a living host</a:t>
            </a:r>
            <a:endParaRPr lang="en-US" sz="2200" smtClean="0">
              <a:latin typeface="Comic Sans MS" pitchFamily="66" charset="0"/>
            </a:endParaRPr>
          </a:p>
          <a:p>
            <a:pPr eaLnBrk="1" hangingPunct="1"/>
            <a:endParaRPr lang="ru-RU" sz="2400" smtClean="0">
              <a:latin typeface="Comic Sans MS" pitchFamily="66" charset="0"/>
            </a:endParaRPr>
          </a:p>
          <a:p>
            <a:pPr eaLnBrk="1" hangingPunct="1"/>
            <a:r>
              <a:rPr lang="ru-RU" sz="2400" smtClean="0">
                <a:latin typeface="Comic Sans MS" pitchFamily="66" charset="0"/>
              </a:rPr>
              <a:t>This group </a:t>
            </a:r>
            <a:r>
              <a:rPr lang="ru-RU" sz="1800" smtClean="0">
                <a:latin typeface="Comic Sans MS" pitchFamily="66" charset="0"/>
              </a:rPr>
              <a:t>(</a:t>
            </a:r>
            <a:r>
              <a:rPr lang="ru-RU" sz="2000" smtClean="0">
                <a:latin typeface="Comic Sans MS" pitchFamily="66" charset="0"/>
              </a:rPr>
              <a:t>more precisely chemoorganoheterotrophic)</a:t>
            </a:r>
            <a:r>
              <a:rPr lang="ru-RU" smtClean="0"/>
              <a:t> </a:t>
            </a:r>
            <a:r>
              <a:rPr lang="ru-RU" sz="2400" smtClean="0">
                <a:latin typeface="Comic Sans MS" pitchFamily="66" charset="0"/>
              </a:rPr>
              <a:t>includes most </a:t>
            </a:r>
            <a:r>
              <a:rPr lang="ru-RU" sz="2400" b="1" smtClean="0">
                <a:solidFill>
                  <a:schemeClr val="hlink"/>
                </a:solidFill>
                <a:latin typeface="Comic Sans MS" pitchFamily="66" charset="0"/>
              </a:rPr>
              <a:t>bacteria</a:t>
            </a:r>
            <a:r>
              <a:rPr lang="ru-RU" sz="2400" smtClean="0">
                <a:latin typeface="Comic Sans MS" pitchFamily="66" charset="0"/>
              </a:rPr>
              <a:t> as well as all protozoa, fungi, and animals. All microbes of medical importance are included in this group.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algn="ctr" eaLnBrk="1" hangingPunct="1"/>
            <a:r>
              <a:rPr lang="en-US" sz="3800" b="1" smtClean="0">
                <a:solidFill>
                  <a:schemeClr val="hlink"/>
                </a:solidFill>
                <a:latin typeface="Comic Sans MS" pitchFamily="66" charset="0"/>
              </a:rPr>
              <a:t>Energy – capacity to do work or cause change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057400"/>
            <a:ext cx="7772400" cy="4073525"/>
          </a:xfrm>
        </p:spPr>
        <p:txBody>
          <a:bodyPr/>
          <a:lstStyle/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Endergonic reactions</a:t>
            </a:r>
            <a:r>
              <a:rPr lang="en-US" smtClean="0"/>
              <a:t> – consume energy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b="1" smtClean="0"/>
              <a:t>Exergonic reactions</a:t>
            </a:r>
            <a:r>
              <a:rPr lang="en-US" smtClean="0"/>
              <a:t> – release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smtClean="0">
                <a:solidFill>
                  <a:schemeClr val="hlink"/>
                </a:solidFill>
                <a:latin typeface="Comic Sans MS" pitchFamily="66" charset="0"/>
              </a:rPr>
              <a:t>Redox reactions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Always occur in pairs.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There is an electron donor and electron acceptor which constitute a redox pair.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Released energy can be captured to phosphorylate </a:t>
            </a:r>
            <a:r>
              <a:rPr lang="en-US" b="1" smtClean="0">
                <a:solidFill>
                  <a:schemeClr val="hlink"/>
                </a:solidFill>
              </a:rPr>
              <a:t>ADP</a:t>
            </a:r>
            <a:r>
              <a:rPr lang="en-US" smtClean="0"/>
              <a:t> or another compound.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3294" y="266072"/>
            <a:ext cx="7415397" cy="1128866"/>
          </a:xfrm>
          <a:ln>
            <a:miter lim="800000"/>
            <a:headEnd/>
            <a:tailEnd/>
          </a:ln>
          <a:extLst/>
        </p:spPr>
        <p:txBody>
          <a:bodyPr rIns="45720" rtlCol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500" b="1" kern="1200" dirty="0">
                <a:solidFill>
                  <a:schemeClr val="accent1">
                    <a:satMod val="150000"/>
                  </a:schemeClr>
                </a:solidFill>
              </a:rPr>
              <a:t>Oxidation-reduction reaction</a:t>
            </a:r>
          </a:p>
        </p:txBody>
      </p:sp>
      <p:sp>
        <p:nvSpPr>
          <p:cNvPr id="18435" name="Content Placeholder 12"/>
          <p:cNvSpPr>
            <a:spLocks noGrp="1"/>
          </p:cNvSpPr>
          <p:nvPr>
            <p:ph type="body" idx="1"/>
          </p:nvPr>
        </p:nvSpPr>
        <p:spPr>
          <a:xfrm>
            <a:off x="900113" y="1628775"/>
            <a:ext cx="7772400" cy="4530725"/>
          </a:xfrm>
        </p:spPr>
        <p:txBody>
          <a:bodyPr lIns="54864" tIns="91440"/>
          <a:lstStyle/>
          <a:p>
            <a:pPr marL="438150" indent="-319088" eaLnBrk="1" hangingPunct="1"/>
            <a:r>
              <a:rPr lang="en-US" smtClean="0"/>
              <a:t>Basic reaction</a:t>
            </a:r>
          </a:p>
          <a:p>
            <a:pPr marL="438150" indent="-319088" eaLnBrk="1" hangingPunct="1"/>
            <a:endParaRPr lang="en-US" smtClean="0"/>
          </a:p>
          <a:p>
            <a:pPr marL="438150" indent="-319088" eaLnBrk="1" hangingPunct="1"/>
            <a:endParaRPr lang="en-US" smtClean="0"/>
          </a:p>
          <a:p>
            <a:pPr marL="438150" indent="-319088" eaLnBrk="1" hangingPunct="1"/>
            <a:endParaRPr lang="en-US" smtClean="0"/>
          </a:p>
          <a:p>
            <a:pPr marL="438150" indent="-319088" eaLnBrk="1" hangingPunct="1"/>
            <a:endParaRPr lang="en-US" smtClean="0"/>
          </a:p>
          <a:p>
            <a:pPr marL="438150" indent="-319088" eaLnBrk="1" hangingPunct="1"/>
            <a:r>
              <a:rPr lang="en-US" smtClean="0"/>
              <a:t>Biological reaction</a:t>
            </a: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8204200" y="6477000"/>
            <a:ext cx="733425" cy="274638"/>
          </a:xfrm>
          <a:prstGeom prst="rect">
            <a:avLst/>
          </a:prstGeom>
          <a:noFill/>
        </p:spPr>
        <p:txBody>
          <a:bodyPr bIns="0" anchor="b"/>
          <a:lstStyle/>
          <a:p>
            <a:pPr algn="r">
              <a:defRPr/>
            </a:pPr>
            <a:fld id="{4740CFBA-2CB8-440D-B072-F6A414551AEE}" type="slidenum">
              <a:rPr lang="en-US" sz="1200">
                <a:solidFill>
                  <a:schemeClr val="tx1">
                    <a:tint val="95000"/>
                  </a:schemeClr>
                </a:solidFill>
                <a:latin typeface="Tahoma" pitchFamily="34" charset="0"/>
                <a:cs typeface="+mn-cs"/>
              </a:rPr>
              <a:pPr algn="r">
                <a:defRPr/>
              </a:pPr>
              <a:t>16</a:t>
            </a:fld>
            <a:endParaRPr lang="en-US" sz="1200">
              <a:solidFill>
                <a:schemeClr val="tx1">
                  <a:tint val="95000"/>
                </a:schemeClr>
              </a:solidFill>
              <a:latin typeface="Tahoma" pitchFamily="34" charset="0"/>
              <a:cs typeface="+mn-cs"/>
            </a:endParaRPr>
          </a:p>
        </p:txBody>
      </p:sp>
      <p:pic>
        <p:nvPicPr>
          <p:cNvPr id="18437" name="Picture 5" descr="figure_05_09_labe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133600"/>
            <a:ext cx="4273550" cy="203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TextBox 10"/>
          <p:cNvSpPr txBox="1">
            <a:spLocks noChangeArrowheads="1"/>
          </p:cNvSpPr>
          <p:nvPr/>
        </p:nvSpPr>
        <p:spPr bwMode="auto">
          <a:xfrm>
            <a:off x="4572000" y="3860800"/>
            <a:ext cx="15795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b="1">
                <a:latin typeface="Tahoma" pitchFamily="34" charset="0"/>
              </a:rPr>
              <a:t>: electron removal</a:t>
            </a:r>
          </a:p>
        </p:txBody>
      </p:sp>
      <p:sp>
        <p:nvSpPr>
          <p:cNvPr id="18439" name="TextBox 11"/>
          <p:cNvSpPr txBox="1">
            <a:spLocks noChangeArrowheads="1"/>
          </p:cNvSpPr>
          <p:nvPr/>
        </p:nvSpPr>
        <p:spPr bwMode="auto">
          <a:xfrm>
            <a:off x="5435600" y="2060575"/>
            <a:ext cx="1709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400" b="1">
                <a:latin typeface="Tahoma" pitchFamily="34" charset="0"/>
              </a:rPr>
              <a:t>: electron uptake</a:t>
            </a:r>
          </a:p>
        </p:txBody>
      </p:sp>
      <p:pic>
        <p:nvPicPr>
          <p:cNvPr id="18440" name="Picture 6" descr="figure_05_10_label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5005388"/>
            <a:ext cx="4273550" cy="185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solidFill>
                  <a:schemeClr val="hlink"/>
                </a:solidFill>
                <a:latin typeface="Comic Sans MS" pitchFamily="66" charset="0"/>
              </a:rPr>
              <a:t>ATP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3 part molecule consisting of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adenine – a nitrogenous base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ribose – a 5-carbon sugar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3 phosphate groups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Removal of the terminal phosphate releases energy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Adenosine Tri Phosphate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ADP + energy + phosphate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ATP contains energy that can be easily released (high-energy or unstable energy bond)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Required for anabolic reactions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hlink"/>
                </a:solidFill>
                <a:latin typeface="Comic Sans MS" pitchFamily="66" charset="0"/>
              </a:rPr>
              <a:t>ATP</a:t>
            </a:r>
          </a:p>
        </p:txBody>
      </p:sp>
      <p:pic>
        <p:nvPicPr>
          <p:cNvPr id="20483" name="Picture 3" descr="08_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88" y="1524000"/>
            <a:ext cx="4329112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3813" y="762000"/>
            <a:ext cx="7772400" cy="2090738"/>
          </a:xfrm>
        </p:spPr>
        <p:txBody>
          <a:bodyPr/>
          <a:lstStyle/>
          <a:p>
            <a:pPr algn="ctr" eaLnBrk="1" hangingPunct="1"/>
            <a:r>
              <a:rPr lang="en-GB" b="1" smtClean="0">
                <a:solidFill>
                  <a:schemeClr val="hlink"/>
                </a:solidFill>
                <a:latin typeface="Comic Sans MS" pitchFamily="66" charset="0"/>
              </a:rPr>
              <a:t>Microbial metabolism </a:t>
            </a:r>
            <a:br>
              <a:rPr lang="en-GB" b="1" smtClean="0">
                <a:solidFill>
                  <a:schemeClr val="hlink"/>
                </a:solidFill>
                <a:latin typeface="Comic Sans MS" pitchFamily="66" charset="0"/>
              </a:rPr>
            </a:br>
            <a:r>
              <a:rPr lang="en-US" sz="2800" smtClean="0">
                <a:cs typeface="Times New Roman" pitchFamily="18" charset="0"/>
              </a:rPr>
              <a:t>the Greek </a:t>
            </a:r>
            <a:r>
              <a:rPr lang="en-US" sz="2800" i="1" smtClean="0">
                <a:cs typeface="Times New Roman" pitchFamily="18" charset="0"/>
              </a:rPr>
              <a:t>metabole</a:t>
            </a:r>
            <a:r>
              <a:rPr lang="en-US" sz="2800" smtClean="0">
                <a:cs typeface="Times New Roman" pitchFamily="18" charset="0"/>
              </a:rPr>
              <a:t>, meaning change.</a:t>
            </a:r>
            <a:r>
              <a:rPr lang="en-US" sz="4400" smtClean="0">
                <a:cs typeface="Times New Roman" pitchFamily="18" charset="0"/>
              </a:rPr>
              <a:t> </a:t>
            </a:r>
            <a:endParaRPr lang="ru-RU" sz="4400" smtClean="0"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3716338"/>
            <a:ext cx="7112000" cy="20891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b="1" smtClean="0">
                <a:solidFill>
                  <a:schemeClr val="hlink"/>
                </a:solidFill>
                <a:latin typeface="Comic Sans MS" pitchFamily="66" charset="0"/>
              </a:rPr>
              <a:t>Metabolism - </a:t>
            </a:r>
            <a:r>
              <a:rPr lang="en-US" smtClean="0"/>
              <a:t>th</a:t>
            </a:r>
            <a:r>
              <a:rPr lang="ru-RU" smtClean="0"/>
              <a:t>e sum of the biochemical reactions required for energy generation AND the use of energy to synthesize cell material from small molecules in the environment</a:t>
            </a:r>
            <a:r>
              <a:rPr lang="en-US" smtClean="0"/>
              <a:t>.</a:t>
            </a:r>
            <a:r>
              <a:rPr lang="ru-RU" smtClean="0"/>
              <a:t> </a:t>
            </a:r>
            <a:endParaRPr lang="ru-RU" sz="2400" smtClean="0"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>
                <a:solidFill>
                  <a:schemeClr val="hlink"/>
                </a:solidFill>
                <a:latin typeface="Comic Sans MS" pitchFamily="66" charset="0"/>
              </a:rPr>
              <a:t>Why do we must know the metabolism of bacteria?</a:t>
            </a:r>
            <a:r>
              <a:rPr lang="en-US" smtClean="0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mtClean="0">
                <a:latin typeface="Comic Sans MS" pitchFamily="66" charset="0"/>
              </a:rPr>
              <a:t>Because we want to know how to </a:t>
            </a:r>
            <a:r>
              <a:rPr lang="en-US" b="1" smtClean="0">
                <a:latin typeface="Comic Sans MS" pitchFamily="66" charset="0"/>
              </a:rPr>
              <a:t>inhibit or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latin typeface="Comic Sans MS" pitchFamily="66" charset="0"/>
              </a:rPr>
              <a:t>	stop</a:t>
            </a:r>
            <a:r>
              <a:rPr lang="en-US" smtClean="0">
                <a:latin typeface="Comic Sans MS" pitchFamily="66" charset="0"/>
              </a:rPr>
              <a:t> bacteria growth and want to control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Comic Sans MS" pitchFamily="66" charset="0"/>
              </a:rPr>
              <a:t>	their metabolism.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hlink"/>
                </a:solidFill>
                <a:latin typeface="Comic Sans MS" pitchFamily="66" charset="0"/>
              </a:rPr>
              <a:t>Metabolism </a:t>
            </a:r>
            <a:endParaRPr lang="ru-RU" b="1" smtClean="0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628775"/>
            <a:ext cx="77724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	Two components:</a:t>
            </a:r>
          </a:p>
          <a:p>
            <a:pPr eaLnBrk="1" hangingPunct="1">
              <a:lnSpc>
                <a:spcPct val="80000"/>
              </a:lnSpc>
            </a:pPr>
            <a:endParaRPr lang="en-US" sz="900" smtClean="0"/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Anabolism</a:t>
            </a:r>
            <a:r>
              <a:rPr lang="en-US" sz="2000" smtClean="0"/>
              <a:t> - biosynthesis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building complex molecules from simple ones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requires </a:t>
            </a:r>
            <a:r>
              <a:rPr lang="en-US" sz="2000" b="1" smtClean="0"/>
              <a:t>ENERGY</a:t>
            </a:r>
            <a:r>
              <a:rPr lang="en-US" sz="2000" smtClean="0"/>
              <a:t> (ATP)</a:t>
            </a:r>
          </a:p>
          <a:p>
            <a:pPr lvl="1"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Catabolism</a:t>
            </a:r>
            <a:r>
              <a:rPr lang="en-US" sz="2000" smtClean="0"/>
              <a:t> - degradation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breaking down complex molecules into simple ones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generates </a:t>
            </a:r>
            <a:r>
              <a:rPr lang="en-US" sz="2000" b="1" smtClean="0"/>
              <a:t>ENERGY</a:t>
            </a:r>
            <a:r>
              <a:rPr lang="en-US" sz="2000" smtClean="0"/>
              <a:t> (ATP)</a:t>
            </a:r>
          </a:p>
          <a:p>
            <a:pPr lvl="1"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3 Biochemical Mechanisms Utilized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Aerobic Respiration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Anaerobic Respiration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Fermentation</a:t>
            </a:r>
          </a:p>
          <a:p>
            <a:pPr lvl="2"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endParaRPr lang="ru-RU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FG04_001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620713"/>
            <a:ext cx="7920037" cy="5761037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IQ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060575"/>
            <a:ext cx="7772400" cy="4530725"/>
          </a:xfrm>
        </p:spPr>
        <p:txBody>
          <a:bodyPr/>
          <a:lstStyle/>
          <a:p>
            <a:pPr eaLnBrk="1" hangingPunct="1"/>
            <a:r>
              <a:rPr lang="ru-RU" smtClean="0"/>
              <a:t>Catabolic reactions or sequences produce energy as </a:t>
            </a:r>
            <a:r>
              <a:rPr lang="ru-RU" b="1" smtClean="0"/>
              <a:t>ATP</a:t>
            </a:r>
            <a:r>
              <a:rPr lang="en-US" b="1" smtClean="0"/>
              <a:t> </a:t>
            </a:r>
            <a:r>
              <a:rPr lang="ru-RU" b="1" smtClean="0"/>
              <a:t>adenosine triphosphate</a:t>
            </a:r>
            <a:r>
              <a:rPr lang="ru-RU" smtClean="0"/>
              <a:t> , which can be utilized in anabolic reactions to build cell material from nutrients in the environment.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08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0"/>
            <a:ext cx="81375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400" b="1" smtClean="0">
                <a:solidFill>
                  <a:schemeClr val="hlink"/>
                </a:solidFill>
                <a:latin typeface="Comic Sans MS" pitchFamily="66" charset="0"/>
              </a:rPr>
              <a:t>METABOLIC DIVERSITY</a:t>
            </a:r>
            <a:endParaRPr lang="ru-RU" sz="3800" b="1" smtClean="0">
              <a:solidFill>
                <a:schemeClr val="hlink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557338"/>
            <a:ext cx="7772400" cy="4530725"/>
          </a:xfrm>
        </p:spPr>
        <p:txBody>
          <a:bodyPr/>
          <a:lstStyle/>
          <a:p>
            <a:pPr marL="457200" indent="-457200" eaLnBrk="1" hangingPunct="1"/>
            <a:r>
              <a:rPr lang="en-US" smtClean="0"/>
              <a:t>B</a:t>
            </a:r>
            <a:r>
              <a:rPr lang="ru-RU" smtClean="0"/>
              <a:t>acterial</a:t>
            </a:r>
            <a:r>
              <a:rPr lang="en-US" smtClean="0"/>
              <a:t> </a:t>
            </a:r>
            <a:r>
              <a:rPr lang="ru-RU" smtClean="0"/>
              <a:t>metabolism is classified into </a:t>
            </a:r>
            <a:r>
              <a:rPr lang="ru-RU" smtClean="0">
                <a:hlinkClick r:id="rId2" tooltip="Primary nutritional groups"/>
              </a:rPr>
              <a:t>nutritional groups</a:t>
            </a:r>
            <a:r>
              <a:rPr lang="ru-RU" smtClean="0"/>
              <a:t> on the basis of three major criteria: </a:t>
            </a:r>
            <a:endParaRPr lang="en-US" smtClean="0"/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008000"/>
                </a:solidFill>
              </a:rPr>
              <a:t>1. Source of energy</a:t>
            </a:r>
            <a:r>
              <a:rPr lang="en-US" b="1" smtClean="0">
                <a:solidFill>
                  <a:srgbClr val="008000"/>
                </a:solidFill>
              </a:rPr>
              <a:t>,</a:t>
            </a:r>
            <a:r>
              <a:rPr lang="ru-RU" b="1" smtClean="0">
                <a:solidFill>
                  <a:srgbClr val="008000"/>
                </a:solidFill>
              </a:rPr>
              <a:t> </a:t>
            </a:r>
            <a:r>
              <a:rPr lang="ru-RU" smtClean="0"/>
              <a:t>used for growth</a:t>
            </a:r>
            <a:endParaRPr lang="en-US" b="1" smtClean="0">
              <a:solidFill>
                <a:srgbClr val="008000"/>
              </a:solidFill>
            </a:endParaRP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008000"/>
                </a:solidFill>
              </a:rPr>
              <a:t>2. Source of carbon</a:t>
            </a:r>
            <a:r>
              <a:rPr lang="ru-RU" smtClean="0"/>
              <a:t>, and </a:t>
            </a:r>
            <a:endParaRPr lang="en-US" smtClean="0"/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008000"/>
                </a:solidFill>
              </a:rPr>
              <a:t>3.</a:t>
            </a:r>
            <a:r>
              <a:rPr lang="en-US" smtClean="0"/>
              <a:t> </a:t>
            </a:r>
            <a:r>
              <a:rPr lang="en-US" b="1" smtClean="0">
                <a:solidFill>
                  <a:srgbClr val="008000"/>
                </a:solidFill>
              </a:rPr>
              <a:t>Sours of electron donors</a:t>
            </a:r>
            <a:r>
              <a:rPr lang="ru-RU" smtClean="0"/>
              <a:t> used for growth.</a:t>
            </a:r>
            <a:endParaRPr lang="en-US" smtClean="0"/>
          </a:p>
          <a:p>
            <a:pPr marL="457200" indent="-457200" eaLnBrk="1" hangingPunct="1">
              <a:buFont typeface="Wingdings" pitchFamily="2" charset="2"/>
              <a:buNone/>
            </a:pPr>
            <a:endParaRPr lang="en-US" smtClean="0"/>
          </a:p>
          <a:p>
            <a:pPr marL="457200" indent="-457200" eaLnBrk="1" hangingPunct="1">
              <a:buFont typeface="Wingdings" pitchFamily="2" charset="2"/>
              <a:buNone/>
            </a:pPr>
            <a:endParaRPr lang="en-US" b="1" smtClean="0">
              <a:solidFill>
                <a:srgbClr val="008000"/>
              </a:solidFill>
            </a:endParaRPr>
          </a:p>
          <a:p>
            <a:pPr marL="457200" indent="-457200" eaLnBrk="1" hangingPunct="1"/>
            <a:endParaRPr lang="ru-RU" b="1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5_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9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527</TotalTime>
  <Words>387</Words>
  <Application>Microsoft Office PowerPoint</Application>
  <PresentationFormat>عرض على الشاشة (3:4)‏</PresentationFormat>
  <Paragraphs>86</Paragraphs>
  <Slides>18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Слои</vt:lpstr>
      <vt:lpstr>Microbial physiology. Microbial metabolism. Enzymes. Nutrition. Bioenergetics. Bacterial growth and multiplication.</vt:lpstr>
      <vt:lpstr>Microbial metabolism  the Greek metabole, meaning change. </vt:lpstr>
      <vt:lpstr>Why do we must know the metabolism of bacteria? </vt:lpstr>
      <vt:lpstr>Metabolism </vt:lpstr>
      <vt:lpstr>عرض تقديمي في PowerPoint</vt:lpstr>
      <vt:lpstr>عرض تقديمي في PowerPoint</vt:lpstr>
      <vt:lpstr>عرض تقديمي في PowerPoint</vt:lpstr>
      <vt:lpstr>METABOLIC DIVERSITY</vt:lpstr>
      <vt:lpstr>عرض تقديمي في PowerPoint</vt:lpstr>
      <vt:lpstr>1. ENERGY SOURCE </vt:lpstr>
      <vt:lpstr>2. CARBON SOURCE</vt:lpstr>
      <vt:lpstr>These requirements can be combined:</vt:lpstr>
      <vt:lpstr>CHEMOHETEROTROPHS</vt:lpstr>
      <vt:lpstr>Energy – capacity to do work or cause change</vt:lpstr>
      <vt:lpstr>Redox reactions</vt:lpstr>
      <vt:lpstr>Oxidation-reduction reaction</vt:lpstr>
      <vt:lpstr>ATP</vt:lpstr>
      <vt:lpstr>ATP</vt:lpstr>
    </vt:vector>
  </TitlesOfParts>
  <Company>Организация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Microbial physiology. Microbial metabolism. Enzymes. Nutrition. Bioenergetics. Bacterial growth and multiplication.</dc:title>
  <dc:creator>Customer</dc:creator>
  <cp:lastModifiedBy>alshaarqa</cp:lastModifiedBy>
  <cp:revision>15</cp:revision>
  <dcterms:created xsi:type="dcterms:W3CDTF">2011-02-14T20:37:16Z</dcterms:created>
  <dcterms:modified xsi:type="dcterms:W3CDTF">2006-10-10T21:16:22Z</dcterms:modified>
</cp:coreProperties>
</file>